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413175" y="1478475"/>
            <a:ext cx="8520600" cy="128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Time Home Buyer’s Webinar… </a:t>
            </a:r>
            <a:endParaRPr/>
          </a:p>
        </p:txBody>
      </p:sp>
      <p:pic>
        <p:nvPicPr>
          <p:cNvPr descr="bond-street-logo.png"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99325" y="2849238"/>
            <a:ext cx="1232624" cy="12326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/>
          <p:nvPr/>
        </p:nvSpPr>
        <p:spPr>
          <a:xfrm>
            <a:off x="2962025" y="4081825"/>
            <a:ext cx="2707200" cy="3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James DiPiazza</a:t>
            </a:r>
            <a:endParaRPr b="1"/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Mortgage Advisor &amp; CEO</a:t>
            </a:r>
            <a:endParaRPr/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 3k, Billions of $$$’s In  Loans Closed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ctrTitle"/>
          </p:nvPr>
        </p:nvSpPr>
        <p:spPr>
          <a:xfrm>
            <a:off x="242500" y="971450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Searching For A Home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Shape 119"/>
          <p:cNvSpPr txBox="1"/>
          <p:nvPr/>
        </p:nvSpPr>
        <p:spPr>
          <a:xfrm>
            <a:off x="1591650" y="2380900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Sites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Zillow (not every listing)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Craigslist (not every listing)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Realtor.Com (listed by agents)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HudHomeStore.Com (hud)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Your Agent’s Site…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ctrTitle"/>
          </p:nvPr>
        </p:nvSpPr>
        <p:spPr>
          <a:xfrm>
            <a:off x="311700" y="959475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Searching For A Home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125" name="Shape 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/>
          <p:nvPr/>
        </p:nvSpPr>
        <p:spPr>
          <a:xfrm>
            <a:off x="1484875" y="2040450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Search Tips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FSBO’s Can = Good Deals (but utilize your agent)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Key in on “Price Reductions” and “Motivated” Keywords.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Consider 2-4 Units as a Long Term Strategy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(use income from extra unit 75% toward income)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Foreclosures Don’t Always = A Good Deal (but they can)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Fixer Uppers Might = “Sweat Equity” (if you’re brave)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(“Homestyle Renovation &amp; 203k Programs allow you to finance the cost of repairs…)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ctrTitle"/>
          </p:nvPr>
        </p:nvSpPr>
        <p:spPr>
          <a:xfrm>
            <a:off x="311700" y="811850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Searching For A Home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Shape 133"/>
          <p:cNvSpPr txBox="1"/>
          <p:nvPr/>
        </p:nvSpPr>
        <p:spPr>
          <a:xfrm>
            <a:off x="1615975" y="2040450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Picking An Agent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Your cousin or friend might not be the best choice...if they’re new ask them to work with a partner…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If he/she is willing to just jump in the car and show you stuff they might not be the best choice.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Buyer Agency agreements are </a:t>
            </a:r>
            <a:r>
              <a:rPr lang="en" sz="1800" u="sng">
                <a:solidFill>
                  <a:schemeClr val="dk1"/>
                </a:solidFill>
              </a:rPr>
              <a:t>OK</a:t>
            </a:r>
            <a:endParaRPr sz="1800" u="sng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Fees?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ctrTitle"/>
          </p:nvPr>
        </p:nvSpPr>
        <p:spPr>
          <a:xfrm>
            <a:off x="311700" y="1129525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Searching For A Home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139" name="Shape 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 txBox="1"/>
          <p:nvPr/>
        </p:nvSpPr>
        <p:spPr>
          <a:xfrm>
            <a:off x="1560025" y="2602400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Negotiating? 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If you picked the right agent, LISTEN To Them!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Sometimes “coming in low” makes no sense….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Focus on </a:t>
            </a:r>
            <a:r>
              <a:rPr lang="en" sz="1800" u="sng">
                <a:solidFill>
                  <a:schemeClr val="dk1"/>
                </a:solidFill>
              </a:rPr>
              <a:t>terms</a:t>
            </a:r>
            <a:r>
              <a:rPr lang="en" sz="1800">
                <a:solidFill>
                  <a:schemeClr val="dk1"/>
                </a:solidFill>
              </a:rPr>
              <a:t> not so much on price.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ctrTitle"/>
          </p:nvPr>
        </p:nvSpPr>
        <p:spPr>
          <a:xfrm>
            <a:off x="311700" y="1129525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Contingencies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146" name="Shape 1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Shape 147"/>
          <p:cNvSpPr txBox="1"/>
          <p:nvPr/>
        </p:nvSpPr>
        <p:spPr>
          <a:xfrm>
            <a:off x="1522450" y="2331475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Home Inspection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There’s Always Something Wrong, Don’t Get Freaked Out (Welcome to Homeownership)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 u="sng">
                <a:solidFill>
                  <a:schemeClr val="dk1"/>
                </a:solidFill>
              </a:rPr>
              <a:t>Renegotiate based on bigger stuff</a:t>
            </a:r>
            <a:r>
              <a:rPr lang="en" sz="1800">
                <a:solidFill>
                  <a:schemeClr val="dk1"/>
                </a:solidFill>
              </a:rPr>
              <a:t>, especially things that affect ability to get mortgage on property. (try not to sweat the small stuff)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ctrTitle"/>
          </p:nvPr>
        </p:nvSpPr>
        <p:spPr>
          <a:xfrm>
            <a:off x="311700" y="1129525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Contingencies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153" name="Shape 1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Shape 154"/>
          <p:cNvSpPr txBox="1"/>
          <p:nvPr/>
        </p:nvSpPr>
        <p:spPr>
          <a:xfrm>
            <a:off x="1560025" y="2602400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Title &amp; Homeowner’s Insurance? 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Title … “Clean Deed”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Homeowner’s Insurance (Fire, Flood, etc… usually required to get mortgage)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ctrTitle"/>
          </p:nvPr>
        </p:nvSpPr>
        <p:spPr>
          <a:xfrm>
            <a:off x="311700" y="1129525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Contingencies &amp; Closing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160" name="Shape 1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/>
        </p:nvSpPr>
        <p:spPr>
          <a:xfrm>
            <a:off x="1439375" y="2418475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Mortgage</a:t>
            </a:r>
            <a:r>
              <a:rPr b="1" lang="en" sz="2400">
                <a:solidFill>
                  <a:schemeClr val="dk1"/>
                </a:solidFill>
              </a:rPr>
              <a:t> 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Commitment is usually subject to a few conditions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The underwriter might drive you nuts, hang in there!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You can close 3 days after closing disclosure is given to you. This tells you all the fees related to the loan very accurately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ctrTitle"/>
          </p:nvPr>
        </p:nvSpPr>
        <p:spPr>
          <a:xfrm>
            <a:off x="311700" y="971450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Next Steps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167" name="Shape 1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 txBox="1"/>
          <p:nvPr/>
        </p:nvSpPr>
        <p:spPr>
          <a:xfrm>
            <a:off x="1430250" y="1778150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Click Button Near Video To Schedule a Consult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Complete Formal Application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Find An Agent (if you need one, we know good ones) 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Start Shopping For Houses!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ond-street-logo.png"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Shape 63"/>
          <p:cNvSpPr txBox="1"/>
          <p:nvPr/>
        </p:nvSpPr>
        <p:spPr>
          <a:xfrm>
            <a:off x="1309650" y="1072975"/>
            <a:ext cx="7160400" cy="26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Getting Pre-Approved For A Mortgage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Credit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Employment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Paperwork Needed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Debt To Income Ratios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Down Payment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Special Programs</a:t>
            </a:r>
            <a:endParaRPr/>
          </a:p>
          <a:p>
            <a: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Searching For A Home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Sites &amp; Search Tips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Picking an Agent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Negotiating 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Contingencies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Home Inspection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Title Insurance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Mortgage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Closing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ctrTitle"/>
          </p:nvPr>
        </p:nvSpPr>
        <p:spPr>
          <a:xfrm>
            <a:off x="311700" y="1129525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Getting Pre-Approved For A Mortgage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 txBox="1"/>
          <p:nvPr/>
        </p:nvSpPr>
        <p:spPr>
          <a:xfrm>
            <a:off x="1560025" y="2832500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Why Get “Pre-Approved” </a:t>
            </a:r>
            <a:r>
              <a:rPr lang="en" sz="1800" u="sng">
                <a:solidFill>
                  <a:schemeClr val="dk1"/>
                </a:solidFill>
              </a:rPr>
              <a:t>BEFORE</a:t>
            </a:r>
            <a:r>
              <a:rPr lang="en" sz="1800">
                <a:solidFill>
                  <a:schemeClr val="dk1"/>
                </a:solidFill>
              </a:rPr>
              <a:t> You Find a House?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ctrTitle"/>
          </p:nvPr>
        </p:nvSpPr>
        <p:spPr>
          <a:xfrm>
            <a:off x="368575" y="646025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Getting Pre-Approved For A Mortgage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1573150" y="1880825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Employment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Length - Depends on Situation , Usually 6 Months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W2 Vs. 1099/Self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W2 Seen As More Stable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1099 Requires More Tax Return History, etc…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Income Numbers are based on Net…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Example = 72,000 Gross or $6,000 / Month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Housing Payment + Other Liabilities can = 43%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ctrTitle"/>
          </p:nvPr>
        </p:nvSpPr>
        <p:spPr>
          <a:xfrm>
            <a:off x="357175" y="971450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Getting Pre-Approved For A Mortgage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83" name="Shape 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Shape 84"/>
          <p:cNvSpPr txBox="1"/>
          <p:nvPr/>
        </p:nvSpPr>
        <p:spPr>
          <a:xfrm>
            <a:off x="1560025" y="2191825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Credit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The Better The Credit, The Better The Rate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620 Is Possible but…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Most Advertised Rates are based on a 740…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Short Term Credit Analysis Shows Some Opportunities for Improvement…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What NOT To Do When You’re About To Buy!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311700" y="1129525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Getting Pre-Approved For A Mortgage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/>
        </p:nvSpPr>
        <p:spPr>
          <a:xfrm>
            <a:off x="1680650" y="2472600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Paperwork Needed… 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W2 (2 years)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Tax Returns? (2 years)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Bank Statements? (2 months)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Be Prepared for Last Minute Requests From Underwriters… this is </a:t>
            </a:r>
            <a:r>
              <a:rPr lang="en" sz="1800" u="sng">
                <a:solidFill>
                  <a:schemeClr val="dk1"/>
                </a:solidFill>
              </a:rPr>
              <a:t>Normal </a:t>
            </a:r>
            <a:endParaRPr sz="1800" u="sng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[A Good Advisor will Minimize Last Minute Stress]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ctrTitle"/>
          </p:nvPr>
        </p:nvSpPr>
        <p:spPr>
          <a:xfrm>
            <a:off x="311700" y="1129525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Getting Pre-Approved For A Mortgage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 txBox="1"/>
          <p:nvPr/>
        </p:nvSpPr>
        <p:spPr>
          <a:xfrm>
            <a:off x="1560025" y="2380900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Down Payment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How Much Needed?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As Little As 3% Down…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Negotiate Closing Costs Back From Seller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FHA may allow 3.5% with 6% for closing costs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Gifts?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Special Programs - “Smart Start In NJ” (borrow 96.5% + borrow 4% of closing costs.. forgivable?)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ctrTitle"/>
          </p:nvPr>
        </p:nvSpPr>
        <p:spPr>
          <a:xfrm>
            <a:off x="291950" y="726125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Getting Pre-Approved For A Mortgage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1478950" y="1835150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Closing Costs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Title Insurance</a:t>
            </a:r>
            <a:r>
              <a:rPr lang="en" sz="1800">
                <a:solidFill>
                  <a:schemeClr val="dk1"/>
                </a:solidFill>
              </a:rPr>
              <a:t> (regulated pricing, 1 time fee)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Mortgage Fees (origination charges vary)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Points? (percentage of purchase price used to buy down rate)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Homeowners Insurance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Taxes/Prorations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Transfer Taxes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Your Advisor will estimate all these fees for you.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ctrTitle"/>
          </p:nvPr>
        </p:nvSpPr>
        <p:spPr>
          <a:xfrm>
            <a:off x="291950" y="726125"/>
            <a:ext cx="8520600" cy="18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Shopping Around For A Mortgage? </a:t>
            </a:r>
            <a:endParaRPr sz="3600"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descr="bond-street-logo.png"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2125" y="247575"/>
            <a:ext cx="3447026" cy="7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 txBox="1"/>
          <p:nvPr/>
        </p:nvSpPr>
        <p:spPr>
          <a:xfrm>
            <a:off x="1478950" y="1835150"/>
            <a:ext cx="640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Might Make Sense… 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