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413175" y="1478475"/>
            <a:ext cx="8520600" cy="1287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Time Home Buyer’s Webinar… 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5737637" y="4165300"/>
            <a:ext cx="2253600" cy="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/>
              <a:t>Lender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Company, Title, Etc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1127662" y="4165300"/>
            <a:ext cx="27072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/>
              <a:t>Realtor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Company, Title Etc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543050" y="3024025"/>
            <a:ext cx="1738200" cy="1090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PICTURE HERE</a:t>
            </a:r>
          </a:p>
        </p:txBody>
      </p:sp>
      <p:sp>
        <p:nvSpPr>
          <p:cNvPr id="58" name="Shape 58"/>
          <p:cNvSpPr/>
          <p:nvPr/>
        </p:nvSpPr>
        <p:spPr>
          <a:xfrm>
            <a:off x="6031950" y="3074500"/>
            <a:ext cx="1738200" cy="1090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PICTURE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560025" y="23809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Down Payment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How Much Needed?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As Little As 3% Down…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Negotiate Closing Costs Back From Seller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FHA may allow 3.5% with 6% for closing costs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Gifts?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Special Programs - “Smart Start In NJ” (borrow 96.5% + borrow 4% of closing costs.. forgivable?)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291950" y="7261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478950" y="18351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Closing Costs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Title Insurance</a:t>
            </a:r>
            <a:r>
              <a:rPr lang="en" sz="1800">
                <a:solidFill>
                  <a:schemeClr val="dk1"/>
                </a:solidFill>
              </a:rPr>
              <a:t> (regulated pricing, 1 time fee)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Mortgage Fees (origination charges vary)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Points? (percentage of purchase price used to buy down rate)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Homeowners Insurance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Taxes/Prorations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Transfer Taxes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Your Advisor will estimate all these fees for you.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291950" y="7261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Shopping Around For A Mortgage?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478950" y="18351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Might Make Sense…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242500" y="971450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Searching For A Home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591650" y="23809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Sites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Zillow (not every listing)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Craigslist (not every listing)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Realtor.Com (listed by agents)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HudHomeStore.Com (hud)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Your Agent’s Site…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11700" y="95947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Searching For A Home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484875" y="20404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Search Tips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FSBO’s Can = Good Deals (but utilize your agent)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Key in on “Price Reductions” and “Motivated” Keywords.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Consider 2-4 Units as a Long Term Strategy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(use income from extra unit 75% toward income)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Foreclosures Don’t Always = A Good Deal (but they can)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Fixer Uppers Might = “Sweat Equity” (if you’re brave)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(“Homestyle Renovation &amp; 203k Programs allow you to finance the cost of repairs…)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Searching For A Home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585725" y="247582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Picking An Agent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Your cousin or friend might not be the best choice...if they’re new ask them to work with a partner… 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If he/she is willing to just jump in the car and show you stuff they might not be the best choice.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Buyer Agency agreements are </a:t>
            </a:r>
            <a:r>
              <a:rPr lang="en" sz="1800" u="sng">
                <a:solidFill>
                  <a:schemeClr val="dk1"/>
                </a:solidFill>
              </a:rPr>
              <a:t>OK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Fees?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Searching For A Home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1560025" y="26024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Negotiating?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If you picked the right agent, LISTEN To Them! 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Sometimes “coming in low” makes no sense…. 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Focus on </a:t>
            </a:r>
            <a:r>
              <a:rPr lang="en" sz="1800" u="sng">
                <a:solidFill>
                  <a:schemeClr val="dk1"/>
                </a:solidFill>
              </a:rPr>
              <a:t>terms</a:t>
            </a:r>
            <a:r>
              <a:rPr lang="en" sz="1800">
                <a:solidFill>
                  <a:schemeClr val="dk1"/>
                </a:solidFill>
              </a:rPr>
              <a:t> not so much on price.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Contingencies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1522450" y="233147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Home Inspection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There’s Always Something Wrong, Don’t Get Freaked Out (Welcome to Homeownership)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u="sng">
                <a:solidFill>
                  <a:schemeClr val="dk1"/>
                </a:solidFill>
              </a:rPr>
              <a:t>Renegotiate based on bigger stuff</a:t>
            </a:r>
            <a:r>
              <a:rPr lang="en" sz="1800">
                <a:solidFill>
                  <a:schemeClr val="dk1"/>
                </a:solidFill>
              </a:rPr>
              <a:t>, especially things that affect ability to get mortgage on property. (try not to sweat the small stuff)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Contingencies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560025" y="26024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Title &amp; Homeowner’s Insurance?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Title … “Clean Deed”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Homeowner’s Insurance (Fire, Flood, etc… usually required to get mortgage)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Contingencies &amp; Closing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439375" y="241847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Mortgage</a:t>
            </a:r>
            <a:r>
              <a:rPr b="1" lang="en" sz="2400">
                <a:solidFill>
                  <a:schemeClr val="dk1"/>
                </a:solidFill>
              </a:rPr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Commitment is usually subject to a few conditions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The underwriter might drive you nuts, hang in there!</a:t>
            </a:r>
          </a:p>
          <a:p>
            <a:pPr indent="-342900" lvl="0" marL="457200" rtl="0" algn="ctr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You can close 3 days after closing disclosure is given to you. This tells you all the fees related to the loan very accurately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1309650" y="1072975"/>
            <a:ext cx="7160400" cy="26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Getting Pre-Approved For A Mortgage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Credit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Employment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Paperwork Needed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Debt To Income Ratios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Down Payment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Special Programs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Searching For A Home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Sites &amp; Search Tips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Picking an Agent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Negotiating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Contingencies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Home Inspection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Title Insurance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Mortgage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Closing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1933250" y="319250"/>
            <a:ext cx="4655700" cy="7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/>
              <a:t>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Next Steps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1505900" y="20404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Get Pre-Approved, Schedule a Consult…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Search For Properties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Interview Agents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x="467350" y="155207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Before we get started… is now really the right time for you to buy?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607400" y="31844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Owning a home is part of the American Dream, but it has its pitfalls, things that most people don’t talk about... 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[Maintenance, Lack of Liquidity, Short Term financial Stresses...]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453825" y="17348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 Process…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1560025" y="28325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Why Get “Pre-Approved” </a:t>
            </a:r>
            <a:r>
              <a:rPr lang="en" sz="1800" u="sng">
                <a:solidFill>
                  <a:schemeClr val="dk1"/>
                </a:solidFill>
              </a:rPr>
              <a:t>BEFORE</a:t>
            </a:r>
            <a:r>
              <a:rPr lang="en" sz="1800">
                <a:solidFill>
                  <a:schemeClr val="dk1"/>
                </a:solidFill>
              </a:rPr>
              <a:t> You Find a House?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68575" y="6460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573150" y="188082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Employment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Length - Depends on Situation , Usually 6 Months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W2 Vs. 1099/Self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W2 Seen As More Stable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1099 Requires More Tax Return History, etc…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Income Numbers are based on Net…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Example = 72,000 Gross or $6,000 / Month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Housing Payment + Other Liabilities can = 43%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357175" y="971450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560025" y="219182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Credit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The Better The Credit, The Better The Rate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580 Is Possible but…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Most Advertised Rates are based on a 740…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Short Term Credit Analysis Shows Some Opportunities for Improvement…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What NOT To Do When You’re About To Buy!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560025" y="28325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Getting Pre-Approved For A Mortgage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680650" y="24726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Paperwork Needed…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W2 (2 years)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Tax Returns? (2 years)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Bank Statements? (2 months)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Be Prepared for Last Minute Requests From Underwriters… this is </a:t>
            </a:r>
            <a:r>
              <a:rPr lang="en" sz="1800" u="sng">
                <a:solidFill>
                  <a:schemeClr val="dk1"/>
                </a:solidFill>
              </a:rPr>
              <a:t>Normal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dk1"/>
                </a:solidFill>
              </a:rPr>
              <a:t>[A Good Advisor will Minimize Last Minute Stress]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